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58" r:id="rId3"/>
  </p:sldMasterIdLst>
  <p:notesMasterIdLst>
    <p:notesMasterId r:id="rId5"/>
  </p:notesMasterIdLst>
  <p:sldIdLst>
    <p:sldId id="295" r:id="rId4"/>
    <p:sldId id="257" r:id="rId6"/>
    <p:sldId id="258" r:id="rId7"/>
    <p:sldId id="259" r:id="rId8"/>
    <p:sldId id="260" r:id="rId9"/>
    <p:sldId id="261" r:id="rId10"/>
    <p:sldId id="262" r:id="rId11"/>
    <p:sldId id="291" r:id="rId12"/>
    <p:sldId id="263" r:id="rId13"/>
    <p:sldId id="292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93" r:id="rId23"/>
    <p:sldId id="272" r:id="rId24"/>
    <p:sldId id="273" r:id="rId25"/>
    <p:sldId id="294" r:id="rId26"/>
    <p:sldId id="274" r:id="rId27"/>
    <p:sldId id="275" r:id="rId28"/>
    <p:sldId id="276" r:id="rId29"/>
    <p:sldId id="277" r:id="rId30"/>
    <p:sldId id="278" r:id="rId31"/>
    <p:sldId id="279" r:id="rId32"/>
    <p:sldId id="280" r:id="rId33"/>
    <p:sldId id="281" r:id="rId34"/>
    <p:sldId id="282" r:id="rId35"/>
    <p:sldId id="283" r:id="rId36"/>
    <p:sldId id="284" r:id="rId37"/>
    <p:sldId id="285" r:id="rId38"/>
    <p:sldId id="286" r:id="rId39"/>
    <p:sldId id="287" r:id="rId40"/>
    <p:sldId id="288" r:id="rId41"/>
    <p:sldId id="289" r:id="rId42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44" Type="http://schemas.openxmlformats.org/officeDocument/2006/relationships/viewProps" Target="viewProps.xml"/><Relationship Id="rId43" Type="http://schemas.openxmlformats.org/officeDocument/2006/relationships/presProps" Target="presProps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40" Type="http://schemas.openxmlformats.org/officeDocument/2006/relationships/slide" Target="slides/slide36.xml"/><Relationship Id="rId4" Type="http://schemas.openxmlformats.org/officeDocument/2006/relationships/slide" Target="slides/slide1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3" Type="http://schemas.openxmlformats.org/officeDocument/2006/relationships/slide" Target="../slides/slide5.xml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c4e3858257340b3db#tid=67ea62b5c650320008bd22f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0" y="131"/>
            <a:ext cx="12188952" cy="6857738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选择性必修</a:t>
            </a:r>
            <a:r>
              <a:rPr lang="en-US" altLang="zh-CN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 </a:t>
            </a:r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上册</a:t>
            </a:r>
            <a:endParaRPr lang="zh-CN" altLang="en-US" sz="3200" dirty="0">
              <a:solidFill>
                <a:srgbClr val="00ADA3"/>
              </a:solidFill>
              <a:latin typeface="方正粗等线简体" panose="02000000000000000000" charset="-122"/>
              <a:ea typeface="方正粗等线简体" panose="02000000000000000000" charset="-122"/>
              <a:cs typeface="方正粗等线简体" panose="02000000000000000000" charset="-122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" action="ppaction://noaction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874a8b168e51442c41048c3#tid=6881fc704e75f9000925ccd0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选择性必修下册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0" Type="http://schemas.openxmlformats.org/officeDocument/2006/relationships/theme" Target="../theme/theme2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6.xml"/><Relationship Id="rId3" Type="http://schemas.openxmlformats.org/officeDocument/2006/relationships/slide" Target="slide25.xml"/><Relationship Id="rId2" Type="http://schemas.openxmlformats.org/officeDocument/2006/relationships/image" Target="../media/image10.jpeg"/><Relationship Id="rId1" Type="http://schemas.openxmlformats.org/officeDocument/2006/relationships/slide" Target="slide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ecc0f4446?pid=229536702&amp;color=0,0,0&amp;vtp=1&amp;bbb=1&amp;hb=1"/>
          <p:cNvSpPr/>
          <p:nvPr/>
        </p:nvSpPr>
        <p:spPr>
          <a:xfrm>
            <a:off x="612648" y="468000"/>
            <a:ext cx="10963656" cy="24942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个地区都存在着既相似又不一样的物种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还发现有些地区环境相似，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但是物种不同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这些发现让达尔文更加坚定了研究生物特性的决心。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1842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年，达尔文完成了《物种起源》的提纲，经过不懈努力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，终于在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1859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年出版了《物种起源》。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e18c5f034?pid=bcbfb5823&amp;color=0,0,0&amp;vtp=1&amp;bt=1&amp;bbb=1"/>
          <p:cNvSpPr/>
          <p:nvPr/>
        </p:nvSpPr>
        <p:spPr>
          <a:xfrm>
            <a:off x="612648" y="466345"/>
            <a:ext cx="10963656" cy="557911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8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三、知识链接</a:t>
            </a:r>
            <a:endParaRPr lang="en-US" altLang="zh-CN" sz="3000" dirty="0"/>
          </a:p>
        </p:txBody>
      </p:sp>
      <p:sp>
        <p:nvSpPr>
          <p:cNvPr id="3" name="P_6_BD#30a1df1bc?pid=e18c5f034&amp;color=0,0,0&amp;vtp=1&amp;bbb=1&amp;hb=1"/>
          <p:cNvSpPr/>
          <p:nvPr/>
        </p:nvSpPr>
        <p:spPr>
          <a:xfrm>
            <a:off x="612648" y="1091692"/>
            <a:ext cx="10963656" cy="51941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《物种起源》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物种起源》的全名是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《论依据自然选择即在生存斗争中保存优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良族的物种起源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》，1859年11月在伦敦出版。在书中，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达尔文根据20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多年积累的对古生物学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、生物地理学、形态学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、胚胎学和分类学等许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多领域的大量研究资料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，以自然选择为中心，从变异性、遗传性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工选择、生存竞争和适应等方面论证物种起源和生命自然界的多样性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与统一性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。《物种起源》不仅开创了生物学发展史上的新纪元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，使进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化论思想渗透到自然科学的各个领域，而且引起了整个人类思想的巨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大革命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，在世界历史进程中有着广泛而深远的影响。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910e95f9d?pid=bcbfb5823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四、语言基础</a:t>
            </a:r>
            <a:endParaRPr lang="en-US" altLang="zh-CN" sz="3000" dirty="0"/>
          </a:p>
        </p:txBody>
      </p:sp>
      <p:sp>
        <p:nvSpPr>
          <p:cNvPr id="3" name="QO_6_BD.1_1#63c581e21?pid=910e95f9d&amp;color=0,0,0&amp;vtp=1&amp;bbb=1"/>
          <p:cNvSpPr/>
          <p:nvPr/>
        </p:nvSpPr>
        <p:spPr>
          <a:xfrm>
            <a:off x="612648" y="1139952"/>
            <a:ext cx="10963656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读准字音</a:t>
            </a:r>
            <a:endParaRPr lang="en-US" altLang="zh-CN" sz="2800" dirty="0"/>
          </a:p>
        </p:txBody>
      </p:sp>
      <p:sp>
        <p:nvSpPr>
          <p:cNvPr id="4" name="QB_7_BD.2_1#b118e0d81?pid=63c581e21&amp;color=0,0,0&amp;vtp=1&amp;bbb=1"/>
          <p:cNvSpPr/>
          <p:nvPr/>
        </p:nvSpPr>
        <p:spPr>
          <a:xfrm>
            <a:off x="612648" y="1782318"/>
            <a:ext cx="10963656" cy="37921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驯养(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蹼状(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蝙蝠(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姬蜂(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栖息(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⑥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迁徙(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5" name="QB_7_AN.3_1#b118e0d81.bracket?pid=63c581e21&amp;color=0,0,0&amp;vpa=1&amp;vtp=1&amp;bbb=1"/>
          <p:cNvSpPr/>
          <p:nvPr/>
        </p:nvSpPr>
        <p:spPr>
          <a:xfrm>
            <a:off x="1791367" y="1789938"/>
            <a:ext cx="833438" cy="57734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xùn</a:t>
            </a:r>
            <a:endParaRPr lang="en-US" altLang="zh-CN" sz="2800" dirty="0"/>
          </a:p>
        </p:txBody>
      </p:sp>
      <p:sp>
        <p:nvSpPr>
          <p:cNvPr id="7" name="QB_7_AN.5_1#b118e0d81.bracket?pid=63c581e21&amp;color=0,0,0&amp;vpa=2&amp;vtp=1&amp;bbb=1"/>
          <p:cNvSpPr/>
          <p:nvPr/>
        </p:nvSpPr>
        <p:spPr>
          <a:xfrm>
            <a:off x="1791367" y="2437638"/>
            <a:ext cx="655638" cy="57734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pǔ</a:t>
            </a:r>
            <a:endParaRPr lang="en-US" altLang="zh-CN" sz="2800" dirty="0"/>
          </a:p>
        </p:txBody>
      </p:sp>
      <p:sp>
        <p:nvSpPr>
          <p:cNvPr id="9" name="QB_7_AN.7_1#b118e0d81.bracket?pid=63c581e21&amp;color=0,0,0&amp;vpa=3&amp;vtp=1&amp;bbb=1"/>
          <p:cNvSpPr/>
          <p:nvPr/>
        </p:nvSpPr>
        <p:spPr>
          <a:xfrm>
            <a:off x="1829467" y="3085338"/>
            <a:ext cx="9334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bi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ā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n</a:t>
            </a:r>
            <a:endParaRPr lang="en-US" altLang="zh-CN" sz="2800" dirty="0"/>
          </a:p>
        </p:txBody>
      </p:sp>
      <p:sp>
        <p:nvSpPr>
          <p:cNvPr id="11" name="QB_7_AN.9_1#b118e0d81.bracket?pid=63c581e21&amp;color=0,0,0&amp;vpa=4&amp;vtp=1&amp;bbb=1"/>
          <p:cNvSpPr/>
          <p:nvPr/>
        </p:nvSpPr>
        <p:spPr>
          <a:xfrm>
            <a:off x="1791367" y="3733038"/>
            <a:ext cx="476250" cy="57734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jī</a:t>
            </a:r>
            <a:endParaRPr lang="en-US" altLang="zh-CN" sz="2800" dirty="0"/>
          </a:p>
        </p:txBody>
      </p:sp>
      <p:sp>
        <p:nvSpPr>
          <p:cNvPr id="13" name="QB_7_AN.11_1#b118e0d81.bracket?pid=63c581e21&amp;color=0,0,0&amp;vpa=5&amp;vtp=1&amp;bbb=1"/>
          <p:cNvSpPr/>
          <p:nvPr/>
        </p:nvSpPr>
        <p:spPr>
          <a:xfrm>
            <a:off x="1753267" y="4380738"/>
            <a:ext cx="555625" cy="57734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qī</a:t>
            </a:r>
            <a:endParaRPr lang="en-US" altLang="zh-CN" sz="2800" dirty="0"/>
          </a:p>
        </p:txBody>
      </p:sp>
      <p:sp>
        <p:nvSpPr>
          <p:cNvPr id="15" name="QB_7_AN.13_1#b118e0d81.bracket?pid=63c581e21&amp;color=0,0,0&amp;vpa=6&amp;vtp=1&amp;bbb=1"/>
          <p:cNvSpPr/>
          <p:nvPr/>
        </p:nvSpPr>
        <p:spPr>
          <a:xfrm>
            <a:off x="1765967" y="5007483"/>
            <a:ext cx="534988" cy="55829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xǐ</a:t>
            </a:r>
            <a:endParaRPr lang="en-US" altLang="zh-CN" sz="2800" dirty="0"/>
          </a:p>
        </p:txBody>
      </p:sp>
      <p:sp>
        <p:nvSpPr>
          <p:cNvPr id="16" name="QB_7_BD.2_1#b118e0d81?pid=63c581e21&amp;color=0,0,0&amp;vtp=1&amp;bbb=1&amp;zzd= 1"/>
          <p:cNvSpPr/>
          <p:nvPr/>
        </p:nvSpPr>
        <p:spPr>
          <a:xfrm>
            <a:off x="1127030" y="244271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QB_7_BD.2_1#b118e0d81?pid=63c581e21&amp;color=0,0,0&amp;vtp=1&amp;bbb=1&amp;zzd= 2"/>
          <p:cNvSpPr/>
          <p:nvPr/>
        </p:nvSpPr>
        <p:spPr>
          <a:xfrm>
            <a:off x="1127030" y="309041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QB_7_BD.2_1#b118e0d81?pid=63c581e21&amp;color=0,0,0&amp;vtp=1&amp;bbb=1&amp;zzd= 3"/>
          <p:cNvSpPr/>
          <p:nvPr/>
        </p:nvSpPr>
        <p:spPr>
          <a:xfrm>
            <a:off x="1127030" y="373811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QB_7_BD.2_1#b118e0d81?pid=63c581e21&amp;color=0,0,0&amp;vtp=1&amp;bbb=1&amp;zzd= 4"/>
          <p:cNvSpPr/>
          <p:nvPr/>
        </p:nvSpPr>
        <p:spPr>
          <a:xfrm>
            <a:off x="1127030" y="438581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QB_7_BD.2_1#b118e0d81?pid=63c581e21&amp;color=0,0,0&amp;vtp=1&amp;bbb=1&amp;zzd= 5"/>
          <p:cNvSpPr/>
          <p:nvPr/>
        </p:nvSpPr>
        <p:spPr>
          <a:xfrm>
            <a:off x="1127030" y="503351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QB_7_BD.2_1#b118e0d81?pid=63c581e21&amp;color=0,0,0&amp;vtp=1&amp;bbb=1&amp;zzd= 6"/>
          <p:cNvSpPr/>
          <p:nvPr/>
        </p:nvSpPr>
        <p:spPr>
          <a:xfrm>
            <a:off x="1482630" y="559987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  <p:bldP spid="11" grpId="0" animBg="1" build="p"/>
      <p:bldP spid="13" grpId="0" animBg="1" build="p"/>
      <p:bldP spid="15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14_1#64d4034d9?pid=910e95f9d&amp;color=0,0,0&amp;vtp=1&amp;bt=1&amp;bbb=1"/>
          <p:cNvSpPr/>
          <p:nvPr/>
        </p:nvSpPr>
        <p:spPr>
          <a:xfrm>
            <a:off x="612648" y="468000"/>
            <a:ext cx="10963656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写对字形</a:t>
            </a:r>
            <a:endParaRPr lang="en-US" altLang="zh-CN" sz="2800" dirty="0"/>
          </a:p>
        </p:txBody>
      </p:sp>
      <p:sp>
        <p:nvSpPr>
          <p:cNvPr id="3" name="QB_7_BD.15_1#8ed429d5f?bid=1&amp;pid=64d4034d9&amp;color=0,0,0&amp;vtp=1"/>
          <p:cNvSpPr/>
          <p:nvPr/>
        </p:nvSpPr>
        <p:spPr>
          <a:xfrm>
            <a:off x="1430212" y="1106683"/>
            <a:ext cx="1835150" cy="2496757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bǔ(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)猎</a:t>
            </a:r>
            <a:endParaRPr lang="en-US" altLang="zh-CN" sz="2800" dirty="0"/>
          </a:p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bǔ(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)育</a:t>
            </a:r>
            <a:endParaRPr lang="en-US" altLang="zh-CN" sz="2800" dirty="0"/>
          </a:p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胸pú(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algn="l"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商pù(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4" name="QB_7_AN.16_1#8ed429d5f.bracket?pid=64d4034d9&amp;color=0,0,0&amp;vpa=7&amp;vtp=1"/>
          <p:cNvSpPr/>
          <p:nvPr/>
        </p:nvSpPr>
        <p:spPr>
          <a:xfrm>
            <a:off x="1923130" y="1114303"/>
            <a:ext cx="6159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捕</a:t>
            </a:r>
            <a:endParaRPr lang="en-US" altLang="zh-CN" sz="2800" dirty="0"/>
          </a:p>
        </p:txBody>
      </p:sp>
      <p:sp>
        <p:nvSpPr>
          <p:cNvPr id="5" name="QB_7_AN.17_1#8ed429d5f.bracket?pid=64d4034d9&amp;color=0,0,0&amp;vpa=8&amp;vtp=1"/>
          <p:cNvSpPr/>
          <p:nvPr/>
        </p:nvSpPr>
        <p:spPr>
          <a:xfrm>
            <a:off x="1923130" y="1762003"/>
            <a:ext cx="6159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哺</a:t>
            </a:r>
            <a:endParaRPr lang="en-US" altLang="zh-CN" sz="2800" dirty="0"/>
          </a:p>
        </p:txBody>
      </p:sp>
      <p:sp>
        <p:nvSpPr>
          <p:cNvPr id="6" name="QB_7_AN.18_1#8ed429d5f.bracket?pid=64d4034d9&amp;color=0,0,0&amp;vpa=9&amp;vtp=1"/>
          <p:cNvSpPr/>
          <p:nvPr/>
        </p:nvSpPr>
        <p:spPr>
          <a:xfrm>
            <a:off x="2278730" y="2409703"/>
            <a:ext cx="6159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脯</a:t>
            </a:r>
            <a:endParaRPr lang="en-US" altLang="zh-CN" sz="2800" dirty="0"/>
          </a:p>
        </p:txBody>
      </p:sp>
      <p:sp>
        <p:nvSpPr>
          <p:cNvPr id="7" name="QB_7_AN.19_1#8ed429d5f.bracket?pid=64d4034d9&amp;color=0,0,0&amp;vpa=10&amp;vtp=1"/>
          <p:cNvSpPr/>
          <p:nvPr/>
        </p:nvSpPr>
        <p:spPr>
          <a:xfrm>
            <a:off x="2278730" y="3036448"/>
            <a:ext cx="615950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铺</a:t>
            </a:r>
            <a:endParaRPr lang="en-US" altLang="zh-CN" sz="2800" dirty="0"/>
          </a:p>
        </p:txBody>
      </p:sp>
      <p:sp>
        <p:nvSpPr>
          <p:cNvPr id="8" name="QB_7_BD.15_1#8ed429d5f?bid=1&amp;pid=64d4034d9&amp;color=0,0,0&amp;vtp=1"/>
          <p:cNvSpPr/>
          <p:nvPr/>
        </p:nvSpPr>
        <p:spPr>
          <a:xfrm>
            <a:off x="612649" y="2093759"/>
            <a:ext cx="525463" cy="6477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endParaRPr lang="en-US" altLang="zh-CN" sz="2800" dirty="0"/>
          </a:p>
        </p:txBody>
      </p:sp>
      <p:sp>
        <p:nvSpPr>
          <p:cNvPr id="9" name="SystemAddBraceShape"/>
          <p:cNvSpPr/>
          <p:nvPr/>
        </p:nvSpPr>
        <p:spPr>
          <a:xfrm>
            <a:off x="1112712" y="1360683"/>
            <a:ext cx="165100" cy="2106232"/>
          </a:xfrm>
          <a:prstGeom prst="leftBrace">
            <a:avLst>
              <a:gd name="adj1" fmla="val 90000"/>
              <a:gd name="adj2" fmla="val 5000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20_1#aacbb272f?bid=2&amp;pid=64d4034d9&amp;color=0,0,0&amp;mp=1&amp;vtp=1&amp;bt=1"/>
          <p:cNvSpPr/>
          <p:nvPr/>
        </p:nvSpPr>
        <p:spPr>
          <a:xfrm>
            <a:off x="1430212" y="466344"/>
            <a:ext cx="2149475" cy="3144457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繁zhí(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价zhí(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种zhí(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zhěn(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)密</a:t>
            </a:r>
            <a:endParaRPr lang="en-US" altLang="zh-CN" sz="2800" dirty="0"/>
          </a:p>
          <a:p>
            <a:pPr algn="l"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娇chēn(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B_7_AN.21_1#aacbb272f.bracket?pid=64d4034d9&amp;color=0,0,0&amp;mp=1&amp;vpa=11&amp;vtp=1"/>
          <p:cNvSpPr/>
          <p:nvPr/>
        </p:nvSpPr>
        <p:spPr>
          <a:xfrm>
            <a:off x="2356519" y="473964"/>
            <a:ext cx="6159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殖</a:t>
            </a:r>
            <a:endParaRPr lang="en-US" altLang="zh-CN" sz="2800" dirty="0"/>
          </a:p>
        </p:txBody>
      </p:sp>
      <p:sp>
        <p:nvSpPr>
          <p:cNvPr id="4" name="QB_7_AN.22_1#aacbb272f.bracket?pid=64d4034d9&amp;color=0,0,0&amp;mp=1&amp;vpa=12&amp;vtp=1"/>
          <p:cNvSpPr/>
          <p:nvPr/>
        </p:nvSpPr>
        <p:spPr>
          <a:xfrm>
            <a:off x="2356519" y="1121664"/>
            <a:ext cx="6159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值</a:t>
            </a:r>
            <a:endParaRPr lang="en-US" altLang="zh-CN" sz="2800" dirty="0"/>
          </a:p>
        </p:txBody>
      </p:sp>
      <p:sp>
        <p:nvSpPr>
          <p:cNvPr id="5" name="QB_7_AN.23_1#aacbb272f.bracket?pid=64d4034d9&amp;color=0,0,0&amp;mp=1&amp;vpa=13&amp;vtp=1"/>
          <p:cNvSpPr/>
          <p:nvPr/>
        </p:nvSpPr>
        <p:spPr>
          <a:xfrm>
            <a:off x="2356519" y="1769364"/>
            <a:ext cx="6159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植</a:t>
            </a:r>
            <a:endParaRPr lang="en-US" altLang="zh-CN" sz="2800" dirty="0"/>
          </a:p>
        </p:txBody>
      </p:sp>
      <p:sp>
        <p:nvSpPr>
          <p:cNvPr id="6" name="QB_7_AN.24_1#aacbb272f.bracket?pid=64d4034d9&amp;color=0,0,0&amp;mp=1&amp;vpa=14&amp;vtp=1"/>
          <p:cNvSpPr/>
          <p:nvPr/>
        </p:nvSpPr>
        <p:spPr>
          <a:xfrm>
            <a:off x="2237455" y="2417064"/>
            <a:ext cx="6159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缜</a:t>
            </a:r>
            <a:endParaRPr lang="en-US" altLang="zh-CN" sz="2800" dirty="0"/>
          </a:p>
        </p:txBody>
      </p:sp>
      <p:sp>
        <p:nvSpPr>
          <p:cNvPr id="7" name="QB_7_AN.25_1#aacbb272f.bracket?pid=64d4034d9&amp;color=0,0,0&amp;mp=1&amp;vpa=15&amp;vtp=1"/>
          <p:cNvSpPr/>
          <p:nvPr/>
        </p:nvSpPr>
        <p:spPr>
          <a:xfrm>
            <a:off x="2593055" y="3043809"/>
            <a:ext cx="615950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嗔</a:t>
            </a:r>
            <a:endParaRPr lang="en-US" altLang="zh-CN" sz="2800" dirty="0"/>
          </a:p>
        </p:txBody>
      </p:sp>
      <p:sp>
        <p:nvSpPr>
          <p:cNvPr id="8" name="QB_7_BD.20_1#aacbb272f?bid=2&amp;pid=64d4034d9&amp;color=0,0,0&amp;mp=1&amp;vtp=1&amp;bt=1"/>
          <p:cNvSpPr/>
          <p:nvPr/>
        </p:nvSpPr>
        <p:spPr>
          <a:xfrm>
            <a:off x="612649" y="1773460"/>
            <a:ext cx="525463" cy="6477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endParaRPr lang="en-US" altLang="zh-CN" sz="2800" dirty="0"/>
          </a:p>
        </p:txBody>
      </p:sp>
      <p:sp>
        <p:nvSpPr>
          <p:cNvPr id="9" name="SystemAddBraceShape"/>
          <p:cNvSpPr/>
          <p:nvPr/>
        </p:nvSpPr>
        <p:spPr>
          <a:xfrm>
            <a:off x="1112712" y="720344"/>
            <a:ext cx="190500" cy="2746312"/>
          </a:xfrm>
          <a:prstGeom prst="leftBrace">
            <a:avLst>
              <a:gd name="adj1" fmla="val 90000"/>
              <a:gd name="adj2" fmla="val 5000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  <p:bldP spid="7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26_1#c69facfcd?pid=910e95f9d&amp;color=0,0,0&amp;vtp=1&amp;bt=1&amp;bbb=1"/>
          <p:cNvSpPr/>
          <p:nvPr/>
        </p:nvSpPr>
        <p:spPr>
          <a:xfrm>
            <a:off x="612648" y="468000"/>
            <a:ext cx="10963656" cy="12155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辨析词义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界限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·界线</a:t>
            </a:r>
            <a:endParaRPr lang="en-US" altLang="zh-CN" sz="2800" dirty="0"/>
          </a:p>
        </p:txBody>
      </p:sp>
      <p:pic>
        <p:nvPicPr>
          <p:cNvPr id="3" name="QB_6_BD.26_1#c69facfcd?pid=910e95f9d&amp;color=0,0,0&amp;tib=255,255,255&amp;iip=1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0968" y="1982221"/>
            <a:ext cx="192024" cy="19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6_BD.26_2#c69facfcd?pid=910e95f9d&amp;color=0,0,0&amp;vtp=1&amp;bbb=1&amp;hb=1"/>
          <p:cNvSpPr/>
          <p:nvPr/>
        </p:nvSpPr>
        <p:spPr>
          <a:xfrm>
            <a:off x="612648" y="1758193"/>
            <a:ext cx="10963656" cy="24967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二者都可指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不同事物的分界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界限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常用于抽象事物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还可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以指尽头处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限度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侧重指某种限制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范围或标准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界线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常用于具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体事物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多指两个地区分界的线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它是一个具体的划分点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用于将不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同的领域或空间隔离开来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00" dirty="0"/>
          </a:p>
        </p:txBody>
      </p:sp>
      <p:pic>
        <p:nvPicPr>
          <p:cNvPr id="5" name="QB_6_BD.26_2#c69facfcd?pid=910e95f9d&amp;color=0,0,0&amp;tib=255,255,255&amp;iip=2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0968" y="4552256"/>
            <a:ext cx="192024" cy="19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B_6_BD.26_3#c69facfcd?pid=910e95f9d&amp;color=0,0,0&amp;vtp=1&amp;bbb=1&amp;hb=1"/>
          <p:cNvSpPr/>
          <p:nvPr/>
        </p:nvSpPr>
        <p:spPr>
          <a:xfrm>
            <a:off x="612648" y="4328228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应用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虽然大海茫茫无际,但是海上领域是用经纬线划分的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,像陆地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一样清晰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,不能越过分毫。</a:t>
            </a:r>
            <a:endParaRPr lang="en-US" altLang="zh-CN" sz="100" dirty="0"/>
          </a:p>
        </p:txBody>
      </p:sp>
      <p:sp>
        <p:nvSpPr>
          <p:cNvPr id="7" name="QB_6_AN.27_1#c69facfcd.blank?pid=910e95f9d&amp;color=0,0,0&amp;vpa=16&amp;vtp=1&amp;bbb=1"/>
          <p:cNvSpPr/>
          <p:nvPr/>
        </p:nvSpPr>
        <p:spPr>
          <a:xfrm>
            <a:off x="711866" y="4924493"/>
            <a:ext cx="973138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界线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28_1#72b6ebcbe?pid=910e95f9d&amp;color=0,0,0&amp;vtp=1&amp;bt=1&amp;bbb=1"/>
          <p:cNvSpPr/>
          <p:nvPr/>
        </p:nvSpPr>
        <p:spPr>
          <a:xfrm>
            <a:off x="612648" y="468000"/>
            <a:ext cx="10963656" cy="12158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积累成语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请根据词义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，在横线上填写恰当的课内成语。</a:t>
            </a:r>
            <a:endParaRPr lang="en-US" altLang="zh-CN" sz="2800" dirty="0"/>
          </a:p>
        </p:txBody>
      </p:sp>
      <p:sp>
        <p:nvSpPr>
          <p:cNvPr id="3" name="QB_7_BD.29_1#004128c6b?pid=72b6ebcbe&amp;color=0,0,0&amp;vtp=1&amp;bbb=1"/>
          <p:cNvSpPr/>
          <p:nvPr/>
        </p:nvSpPr>
        <p:spPr>
          <a:xfrm>
            <a:off x="612648" y="1757875"/>
            <a:ext cx="10963656" cy="18490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形容头绪繁多,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情况复杂。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：（学习、工作）按照一定的步骤逐渐深入或提高。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：形容对于不足为奇的事情过分惊讶。</a:t>
            </a:r>
            <a:endParaRPr lang="en-US" altLang="zh-CN" sz="2800" dirty="0"/>
          </a:p>
        </p:txBody>
      </p:sp>
      <p:sp>
        <p:nvSpPr>
          <p:cNvPr id="4" name="QB_7_AN.30_1#004128c6b.blank?pid=72b6ebcbe&amp;color=0,0,0&amp;vpa=17&amp;vtp=1&amp;bbb=1"/>
          <p:cNvSpPr/>
          <p:nvPr/>
        </p:nvSpPr>
        <p:spPr>
          <a:xfrm>
            <a:off x="978566" y="1727395"/>
            <a:ext cx="1687513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错综复杂</a:t>
            </a:r>
            <a:endParaRPr lang="en-US" altLang="zh-CN" sz="2800" dirty="0"/>
          </a:p>
        </p:txBody>
      </p:sp>
      <p:sp>
        <p:nvSpPr>
          <p:cNvPr id="6" name="QB_7_AN.32_1#004128c6b.blank?pid=72b6ebcbe&amp;color=0,0,0&amp;vpa=18&amp;vtp=1&amp;bbb=1"/>
          <p:cNvSpPr/>
          <p:nvPr/>
        </p:nvSpPr>
        <p:spPr>
          <a:xfrm>
            <a:off x="978566" y="2375095"/>
            <a:ext cx="1687513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循序渐进</a:t>
            </a:r>
            <a:endParaRPr lang="en-US" altLang="zh-CN" sz="2800" dirty="0"/>
          </a:p>
        </p:txBody>
      </p:sp>
      <p:sp>
        <p:nvSpPr>
          <p:cNvPr id="8" name="QB_7_AN.34_1#004128c6b.blank?pid=72b6ebcbe&amp;color=0,0,0&amp;vpa=19&amp;vtp=1&amp;bbb=1"/>
          <p:cNvSpPr/>
          <p:nvPr/>
        </p:nvSpPr>
        <p:spPr>
          <a:xfrm>
            <a:off x="978566" y="3001840"/>
            <a:ext cx="1687513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大惊小怪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  <p:bldP spid="8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35_1#0c58c8252?pid=72b6ebcbe&amp;color=0,0,0&amp;mp=1&amp;vtp=1&amp;bt=1&amp;bbb=1"/>
          <p:cNvSpPr/>
          <p:nvPr/>
        </p:nvSpPr>
        <p:spPr>
          <a:xfrm>
            <a:off x="612648" y="466345"/>
            <a:ext cx="11193463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无法一个一个全举出来，形容同一类的人或事物很多。</a:t>
            </a:r>
            <a:endParaRPr lang="en-US" altLang="zh-CN" sz="2800" dirty="0"/>
          </a:p>
        </p:txBody>
      </p:sp>
      <p:sp>
        <p:nvSpPr>
          <p:cNvPr id="3" name="QB_7_AN.36_1#0c58c8252.blank?pid=72b6ebcbe&amp;color=0,0,0&amp;mp=1&amp;vpa=20&amp;vtp=1&amp;bbb=1"/>
          <p:cNvSpPr/>
          <p:nvPr/>
        </p:nvSpPr>
        <p:spPr>
          <a:xfrm>
            <a:off x="978566" y="424435"/>
            <a:ext cx="1687513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不胜枚举</a:t>
            </a:r>
            <a:endParaRPr lang="en-US" altLang="zh-CN" sz="2800" dirty="0"/>
          </a:p>
        </p:txBody>
      </p:sp>
      <p:sp>
        <p:nvSpPr>
          <p:cNvPr id="4" name="QB_7_BD.37_1#b4acccbf2?pid=72b6ebcbe&amp;color=0,0,0&amp;vtp=1&amp;bbb=1"/>
          <p:cNvSpPr/>
          <p:nvPr/>
        </p:nvSpPr>
        <p:spPr>
          <a:xfrm>
            <a:off x="612648" y="1110678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不能有一点点缺失。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⑥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不值得奇怪，形容事物或现象很平常。</a:t>
            </a:r>
            <a:endParaRPr lang="en-US" altLang="zh-CN" sz="2800" dirty="0"/>
          </a:p>
        </p:txBody>
      </p:sp>
      <p:sp>
        <p:nvSpPr>
          <p:cNvPr id="5" name="QB_7_AN.38_1#b4acccbf2.blank?pid=72b6ebcbe&amp;color=0,0,0&amp;vpa=21&amp;vtp=1&amp;bbb=1"/>
          <p:cNvSpPr/>
          <p:nvPr/>
        </p:nvSpPr>
        <p:spPr>
          <a:xfrm>
            <a:off x="978566" y="1080198"/>
            <a:ext cx="1687513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不可或缺</a:t>
            </a:r>
            <a:endParaRPr lang="en-US" altLang="zh-CN" sz="2800" dirty="0"/>
          </a:p>
        </p:txBody>
      </p:sp>
      <p:sp>
        <p:nvSpPr>
          <p:cNvPr id="6" name="QB_7_AN.39_1#b4acccbf2.blank?pid=72b6ebcbe&amp;color=0,0,0&amp;vpa=22&amp;vtp=1&amp;bbb=1"/>
          <p:cNvSpPr/>
          <p:nvPr/>
        </p:nvSpPr>
        <p:spPr>
          <a:xfrm>
            <a:off x="978566" y="1706943"/>
            <a:ext cx="1687513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不足为怪</a:t>
            </a:r>
            <a:endParaRPr lang="en-US" altLang="zh-CN" sz="2800" dirty="0"/>
          </a:p>
        </p:txBody>
      </p:sp>
      <p:sp>
        <p:nvSpPr>
          <p:cNvPr id="7" name="QB_7_BD.40_1#93de2024c?pid=72b6ebcbe&amp;color=0,0,0&amp;vtp=1&amp;bbb=1"/>
          <p:cNvSpPr/>
          <p:nvPr/>
        </p:nvSpPr>
        <p:spPr>
          <a:xfrm>
            <a:off x="612648" y="2379853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⑦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完善精美而没有缺点不足。</a:t>
            </a:r>
            <a:endParaRPr lang="en-US" altLang="zh-CN" sz="2800" dirty="0"/>
          </a:p>
        </p:txBody>
      </p:sp>
      <p:sp>
        <p:nvSpPr>
          <p:cNvPr id="8" name="QB_7_AN.41_1#93de2024c.blank?pid=72b6ebcbe&amp;color=0,0,0&amp;vpa=23&amp;vtp=1&amp;bbb=1"/>
          <p:cNvSpPr/>
          <p:nvPr/>
        </p:nvSpPr>
        <p:spPr>
          <a:xfrm>
            <a:off x="978566" y="2337943"/>
            <a:ext cx="1687513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完美无缺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6" grpId="0" animBg="1" build="p"/>
      <p:bldP spid="8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42_1#e07eb23e7?pid=910e95f9d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r>
              <a:rPr lang="en-US" altLang="zh-CN" sz="2800" b="1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压缩语段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将下面一段文字进行压缩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。要求：①保留关键信息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，压缩成一段更为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简洁的说明性文字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；②抓住说明对象的特征，进行举例说明；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③表达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流畅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；④65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个字左右。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在一定程度上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我们可以理解为什么自然界处处充满着美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这很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大一部分应归功于自然选择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美对于人们的感官来说并不是无处不在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人们只要见到过某些毒蛇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某些鱼类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或一些丑得像扭歪的人脸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那样的蝙蝠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他就会承认这一点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性选择给了雄性以最鲜艳的色泽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62_1#e07eb23e7?pid=910e95f9d&amp;color=0,0,0&amp;vtp=1&amp;bt=1&amp;bbb=1&amp;hb=1&amp;hltap=1"/>
          <p:cNvSpPr/>
          <p:nvPr/>
        </p:nvSpPr>
        <p:spPr>
          <a:xfrm>
            <a:off x="612648" y="468000"/>
            <a:ext cx="10963656" cy="50606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优美的体态和其他华丽的装饰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有时在许多鸟类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蝴蝶和别的动物中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雌雄两性都是如此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拿鸟类来说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性选择使雄鸟的鸣叫声不仅取悦了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雌鸟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同时也给人类以一种莫大的享受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花和果实由于有绿叶相衬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其色彩更为艳丽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醒目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更易被昆虫发现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光顾并传粉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而种子也会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被鸟类散布开去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</a:t>
            </a:r>
            <a:r>
              <a:rPr lang="en-US" altLang="zh-CN" sz="100" b="0" i="0" kern="0" spc="-9990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2.1.2</a:t>
            </a:r>
            <a:endParaRPr lang="en-US" altLang="zh-CN" sz="2800" dirty="0"/>
          </a:p>
        </p:txBody>
      </p:sp>
      <p:sp>
        <p:nvSpPr>
          <p:cNvPr id="3" name="QB_6_AN.63_1#e07eb23e7?pid=910e95f9d&amp;color=0,0,0&amp;vtp=1&amp;bt=1&amp;bbb=1&amp;hb=1&amp;hla=1"/>
          <p:cNvSpPr/>
          <p:nvPr/>
        </p:nvSpPr>
        <p:spPr>
          <a:xfrm>
            <a:off x="612648" y="3658240"/>
            <a:ext cx="10963656" cy="17633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示例）自然界的美大部分应归功于自然选择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：性选择给了雄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性一些优点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，如取悦了雌鸟的雄鸟的悦耳的鸣叫声，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更易被昆虫发现、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光顾和传粉的花和果实艳丽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醒目的色彩。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b401b9933?pid=73a85f7d9&amp;color=0,173,163&amp;vtp=1&amp;bt=1&amp;bbb=1"/>
          <p:cNvSpPr/>
          <p:nvPr/>
        </p:nvSpPr>
        <p:spPr>
          <a:xfrm>
            <a:off x="612648" y="466344"/>
            <a:ext cx="10963656" cy="838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单元目标</a:t>
            </a:r>
            <a:endParaRPr lang="en-US" altLang="zh-CN" sz="3000" dirty="0"/>
          </a:p>
        </p:txBody>
      </p:sp>
      <p:sp>
        <p:nvSpPr>
          <p:cNvPr id="3" name="P_3_BD#2c50151d9?pid=b401b9933&amp;color=0,0,0&amp;vtp=1&amp;bbb=1&amp;hb=1"/>
          <p:cNvSpPr/>
          <p:nvPr/>
        </p:nvSpPr>
        <p:spPr>
          <a:xfrm>
            <a:off x="612648" y="920750"/>
            <a:ext cx="10963656" cy="51020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1.研读本单元三篇文章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，掌握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阅读自然科学论著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的一般方法，注意抓住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关键概念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，厘清思路，把握逻辑，理解文章内容。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.结合具体文本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，体会自然科学论著的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语言特点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，熟悉自然科学论著的</a:t>
            </a:r>
            <a:endParaRPr lang="en-US" altLang="zh-CN" sz="100" b="0" i="0" u="wavy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表达方式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3.了解科学研究中对各种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逻辑思维方式的综合运用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，学习科学的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研究方</a:t>
            </a:r>
            <a:endParaRPr lang="en-US" altLang="zh-CN" sz="2800" b="0" i="0" u="wavy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法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感受不同科学领域研究方法的异同。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.学会用恰当的方式呈现自己的学习成果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，撰写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内容摘要、读书报告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及时记录研究心得，学习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查找科技文献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的基本方法并尝试运用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AS.43_1#e07eb23e7?pid=910e95f9d&amp;color=0,0,0&amp;vtp=1&amp;bt=1&amp;bbb=1&amp;hb=1"/>
          <p:cNvSpPr/>
          <p:nvPr/>
        </p:nvSpPr>
        <p:spPr>
          <a:xfrm>
            <a:off x="612648" y="468000"/>
            <a:ext cx="10963656" cy="567004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这是一个说明性的语段，说明对象是“自然选择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”。这段文字共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六句话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：第一句，提出观点“自然界处处充满着美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，这很大一部分应归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功于自然选择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”；第二句，反面说明自然界的美并非无处不在的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；第三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，指出雄性因性选择获得了一些优点；第四句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，将其扩展到雌雄两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性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；第五句，用鸟类来举例说明；第六句，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用花和果实来举例说明。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这段话可以分为三层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，第一层说明观点，第二层说明事物的特征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，第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三层举例说明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。这样，就可以归纳概括要点。如由第一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、二句可概括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“自然界的美大部分应归功于自然选择”，第三、四句可概括出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“性选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择给了雄性一些优点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”，第五、六句可概括出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“取悦了雌鸟的雄鸟的悦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耳的鸣叫声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”“更易被昆虫发现、光顾和传粉的花和果实艳丽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、醒目的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9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色彩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a44d8d8e0?pid=910e95f9d&amp;color=0,0,0&amp;vtp=1&amp;bt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语用知识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压缩语段——说明性语段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说明性语段指对一段文字进行介绍时主要采用了说明的表达方式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说明性语段往往层次清晰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结构分明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因此在压缩语段时为确保全面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并且不遗漏要点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可运用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层次切分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明确说明对象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并把握其特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具体步骤如下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第一步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审清题干要求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找准语段的说明对象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a44d8d8e0?pid=910e95f9d&amp;color=0,0,0&amp;vtp=1&amp;bt=1&amp;bbb=1&amp;hb=1"/>
          <p:cNvSpPr/>
          <p:nvPr/>
        </p:nvSpPr>
        <p:spPr>
          <a:xfrm>
            <a:off x="612648" y="468000"/>
            <a:ext cx="10963656" cy="44424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第二步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分析语段共涉及哪些方面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并准确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简要地概括归纳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切分层次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提取层次要点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第三步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抓住说明对象的特征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即说明对象的性质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特点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成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功能等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筛选保留主要信息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删除次要信息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对需要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概括的信息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进行准确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全面的概括归纳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合并概括出信息要点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第四步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自我检查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推敲表述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确保语句通顺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连贯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清晰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改变原意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#3.1.5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0ec33c63f?pid=bcbfb5823&amp;color=0,0,0&amp;vtp=1&amp;bt=1&amp;bbb=1"/>
          <p:cNvSpPr/>
          <p:nvPr/>
        </p:nvSpPr>
        <p:spPr>
          <a:xfrm>
            <a:off x="612648" y="466344"/>
            <a:ext cx="10963656" cy="6127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4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五、文意梳理</a:t>
            </a:r>
            <a:endParaRPr lang="en-US" altLang="zh-CN" sz="3000" dirty="0"/>
          </a:p>
        </p:txBody>
      </p:sp>
      <p:sp>
        <p:nvSpPr>
          <p:cNvPr id="3" name="QB_6_BD.44_1#f218b0d5b?pid=0ec33c63f&amp;color=0,0,0&amp;vtp=1&amp;bbb=1"/>
          <p:cNvSpPr/>
          <p:nvPr/>
        </p:nvSpPr>
        <p:spPr>
          <a:xfrm>
            <a:off x="612648" y="1149477"/>
            <a:ext cx="10963656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厘清结构</a:t>
            </a:r>
            <a:endParaRPr lang="en-US" altLang="zh-CN" sz="2800" dirty="0"/>
          </a:p>
        </p:txBody>
      </p:sp>
      <p:pic>
        <p:nvPicPr>
          <p:cNvPr id="4" name="QB_6_BD.44_2#f218b0d5b?pid=0ec33c63f&amp;color=0,0,0&amp;tib=255,255,255&amp;vip=24#2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4601" y="1850390"/>
            <a:ext cx="6610735" cy="423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B_6_AN.45_1#f218b0d5b.blank?pid=0ec33c63f&amp;color=0,0,0&amp;vpa=24&amp;vtp=1"/>
          <p:cNvSpPr/>
          <p:nvPr/>
        </p:nvSpPr>
        <p:spPr>
          <a:xfrm>
            <a:off x="6128132" y="1926376"/>
            <a:ext cx="2794577" cy="464356"/>
          </a:xfrm>
          <a:prstGeom prst="rect">
            <a:avLst/>
          </a:prstGeom>
          <a:noFill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明确提出自然状况下的变异是自然选择的结果</a:t>
            </a:r>
            <a:endParaRPr lang="en-US" altLang="zh-CN" sz="2100" dirty="0"/>
          </a:p>
        </p:txBody>
      </p:sp>
      <p:sp>
        <p:nvSpPr>
          <p:cNvPr id="6" name="QB_6_AN.46_1#f218b0d5b.blank?pid=0ec33c63f&amp;color=0,0,0&amp;vpa=25&amp;vtp=1"/>
          <p:cNvSpPr/>
          <p:nvPr/>
        </p:nvSpPr>
        <p:spPr>
          <a:xfrm>
            <a:off x="6043704" y="4104625"/>
            <a:ext cx="2904333" cy="506570"/>
          </a:xfrm>
          <a:prstGeom prst="rect">
            <a:avLst/>
          </a:prstGeom>
          <a:noFill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解释自然选择学说面临的一些疑问</a:t>
            </a:r>
            <a:endParaRPr lang="en-US" altLang="zh-CN" sz="21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47_1#a73cb5ac7?pid=0ec33c63f&amp;color=0,0,0&amp;vtp=1&amp;bt=1&amp;bbb=1&amp;hb=1"/>
          <p:cNvSpPr/>
          <p:nvPr/>
        </p:nvSpPr>
        <p:spPr>
          <a:xfrm>
            <a:off x="612648" y="468000"/>
            <a:ext cx="10963656" cy="24967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概括主旨</a:t>
            </a:r>
            <a:r>
              <a:rPr lang="en-US" altLang="zh-CN" sz="2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本文谈了①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中所表现出来的适者生存现象，用大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量通过②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所得到的事实论述了有关生物进化的基本法则，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表现了作者③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的科学精神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3" name="QB_6_AN.48_1#a73cb5ac7.blank?pid=0ec33c63f&amp;color=0,0,0&amp;vpa=26&amp;vtp=1&amp;bbb=1"/>
          <p:cNvSpPr/>
          <p:nvPr/>
        </p:nvSpPr>
        <p:spPr>
          <a:xfrm>
            <a:off x="3112167" y="1085220"/>
            <a:ext cx="240188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①生物进化论</a:t>
            </a:r>
            <a:endParaRPr lang="en-US" altLang="zh-CN" sz="2800" dirty="0"/>
          </a:p>
        </p:txBody>
      </p:sp>
      <p:sp>
        <p:nvSpPr>
          <p:cNvPr id="4" name="QB_6_AN.49_1#a73cb5ac7.blank?pid=0ec33c63f&amp;color=0,0,0&amp;vpa=27&amp;vtp=1&amp;bbb=1"/>
          <p:cNvSpPr/>
          <p:nvPr/>
        </p:nvSpPr>
        <p:spPr>
          <a:xfrm>
            <a:off x="2045367" y="1732920"/>
            <a:ext cx="1687513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科学考察</a:t>
            </a:r>
            <a:endParaRPr lang="en-US" altLang="zh-CN" sz="2800" dirty="0"/>
          </a:p>
        </p:txBody>
      </p:sp>
      <p:sp>
        <p:nvSpPr>
          <p:cNvPr id="5" name="QB_6_AN.50_1#a73cb5ac7.blank?pid=0ec33c63f&amp;color=0,0,0&amp;vpa=28&amp;vtp=1&amp;bbb=1"/>
          <p:cNvSpPr/>
          <p:nvPr/>
        </p:nvSpPr>
        <p:spPr>
          <a:xfrm>
            <a:off x="2756567" y="2359665"/>
            <a:ext cx="1687513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严谨求实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e4562b3b8.fixed?pid=7735e5430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合作探究·提能力</a:t>
            </a:r>
            <a:endParaRPr lang="en-US" altLang="zh-CN" sz="4000" dirty="0"/>
          </a:p>
        </p:txBody>
      </p:sp>
      <p:sp>
        <p:nvSpPr>
          <p:cNvPr id="3" name="C_4#e4562b3b8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bec6f2780?pid=e4562b3b8&amp;color=0,0,0&amp;vtp=1&amp;bt=1&amp;bbb=1&amp;hb=1"/>
          <p:cNvSpPr/>
          <p:nvPr/>
        </p:nvSpPr>
        <p:spPr>
          <a:xfrm>
            <a:off x="612648" y="468000"/>
            <a:ext cx="10963656" cy="51020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情境探究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许多老师和同学认为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《自然选择的证明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》是高中阶段最难读懂的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文章之一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。其难懂的原因主要有以下几点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：一是文中存在大量科学专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业术语和概念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，提高了理解门槛；二是理论性过强，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内容表述抽象；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三是文章内容丰富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、篇幅较长，让人无法厘清思路。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鉴于此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，班内计划举办一场“自然科学论著阅读方法谈”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报告会。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为在报告会上与同学们更好地交流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“如何阅读自然科学论著”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这一话题，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你需要围绕该话题撰写论文提要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af127b771?pid=e4562b3b8&amp;color=0,173,163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任务一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明确概念，理解观点</a:t>
            </a:r>
            <a:endParaRPr lang="en-US" altLang="zh-CN" sz="3000" dirty="0"/>
          </a:p>
        </p:txBody>
      </p:sp>
      <p:sp>
        <p:nvSpPr>
          <p:cNvPr id="3" name="QB_6_BD.62_1#85a197860?pid=af127b771&amp;color=0,0,0&amp;vtp=1&amp;bbb=1&amp;hb=1&amp;hltap=1"/>
          <p:cNvSpPr/>
          <p:nvPr/>
        </p:nvSpPr>
        <p:spPr>
          <a:xfrm>
            <a:off x="612648" y="1125728"/>
            <a:ext cx="10963656" cy="37652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文中的两个重要概念分别是什么？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说一说你对这两个概念的理解。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6_AN.63_1#85a197860?pid=af127b771&amp;color=0,0,0&amp;vtp=1&amp;bbb=1&amp;hb=1&amp;hla=1"/>
          <p:cNvSpPr/>
          <p:nvPr/>
        </p:nvSpPr>
        <p:spPr>
          <a:xfrm>
            <a:off x="612648" y="2393188"/>
            <a:ext cx="10963656" cy="24205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全文主要围绕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“生物变异”“自然选择”两个概念展开论述。（2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生物变异：不加人工控制，生物个体在自然情况下发生的变异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，包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括遗传的变异和不遗传的变异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。（2分）②自然选择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：生物在生存斗争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中适者生存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、不适者被淘汰的现象。（2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62_1#0bc383f8c?pid=af127b771&amp;color=0,0,0&amp;vtp=1&amp;bt=1&amp;bbb=1&amp;hb=1&amp;hltap=1"/>
          <p:cNvSpPr/>
          <p:nvPr/>
        </p:nvSpPr>
        <p:spPr>
          <a:xfrm>
            <a:off x="612648" y="468000"/>
            <a:ext cx="10963656" cy="24698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关于生物的起源和进化,本文阐明的观点是什么?请简要概括。（4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63_1#0bc383f8c?pid=af127b771&amp;color=0,0,0&amp;vtp=1&amp;bt=1&amp;bbb=1&amp;hb=1&amp;hla=1"/>
          <p:cNvSpPr/>
          <p:nvPr/>
        </p:nvSpPr>
        <p:spPr>
          <a:xfrm>
            <a:off x="612648" y="1095380"/>
            <a:ext cx="10963656" cy="17633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自然条件下物种能够发生变异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,产生变种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；特征显著而稳定的变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种会逐步发展成新的物种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。（2分）生物通过自然选择,适者生存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,择优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弃劣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10c6f4f41?pid=e4562b3b8&amp;color=0,173,163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任务二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赏析语言，分析论证</a:t>
            </a:r>
            <a:endParaRPr lang="en-US" altLang="zh-CN" sz="3000" dirty="0"/>
          </a:p>
        </p:txBody>
      </p:sp>
      <p:sp>
        <p:nvSpPr>
          <p:cNvPr id="3" name="QO_6_BD.62_1#853046a05?pid=10c6f4f41&amp;color=0,0,0&amp;vtp=1&amp;bbb=1&amp;hb=1"/>
          <p:cNvSpPr/>
          <p:nvPr/>
        </p:nvSpPr>
        <p:spPr>
          <a:xfrm>
            <a:off x="612648" y="1125728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本文的语言准确、严密、清晰、明了。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请分析下列句子中的加点部分。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4" name="QB_7_BD.63_1#4bfb840ac?pid=853046a05&amp;color=0,0,0&amp;vtp=1&amp;bbb=1&amp;hb=1&amp;hltap=1"/>
          <p:cNvSpPr/>
          <p:nvPr/>
        </p:nvSpPr>
        <p:spPr>
          <a:xfrm>
            <a:off x="612648" y="2410523"/>
            <a:ext cx="10963656" cy="24698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</a:t>
            </a:r>
            <a:r>
              <a:rPr lang="en-US" altLang="zh-CN" sz="2800" b="0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我们可望在自然条件下看到生物的变异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。（2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5" name="QB_7_AN.64_1#4bfb840ac?pid=853046a05&amp;color=0,0,0&amp;vtp=1&amp;bbb=1&amp;hb=1&amp;hla=1"/>
          <p:cNvSpPr/>
          <p:nvPr/>
        </p:nvSpPr>
        <p:spPr>
          <a:xfrm>
            <a:off x="612648" y="3037903"/>
            <a:ext cx="10963656" cy="17633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“可望”是“可以指望，有希望”的意思.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②说明自然条件下生物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的变异并没有确凿的证据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，只是有这种可能，用“可望”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符合实际情况。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每点1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  <p:sp>
        <p:nvSpPr>
          <p:cNvPr id="6" name="QB_7_BD.63_1#4bfb840ac?pid=853046a05&amp;color=0,0,0&amp;vtp=1&amp;bbb=1&amp;hb=1&amp;hltap=1&amp;zzd= 1"/>
          <p:cNvSpPr/>
          <p:nvPr/>
        </p:nvSpPr>
        <p:spPr>
          <a:xfrm>
            <a:off x="2371630" y="307092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B_7_BD.63_1#4bfb840ac?pid=853046a05&amp;color=0,0,0&amp;vtp=1&amp;bbb=1&amp;hb=1&amp;hltap=1&amp;zzd= 1"/>
          <p:cNvSpPr/>
          <p:nvPr/>
        </p:nvSpPr>
        <p:spPr>
          <a:xfrm>
            <a:off x="2727230" y="307092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_BD#6e9b2f310?pid=ae0142e23&amp;color=0,0,0&amp;vtp=1&amp;bt=1&amp;bbb=1&amp;hb=1"/>
          <p:cNvSpPr/>
          <p:nvPr/>
        </p:nvSpPr>
        <p:spPr>
          <a:xfrm>
            <a:off x="612648" y="468000"/>
            <a:ext cx="10963656" cy="51020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课时目标：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1.理解文章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基本观点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和文章各部分之间的关系，把握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整体思路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，体会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严</a:t>
            </a:r>
            <a:endParaRPr lang="en-US" altLang="zh-CN" sz="2800" b="0" i="0" u="wavy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密的论辩逻辑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2.抓住文中的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重要概念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明确概念之间的联系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，理解文中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事实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规律、</a:t>
            </a:r>
            <a:endParaRPr lang="en-US" altLang="zh-CN" sz="2800" b="0" i="0" u="wavy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结论的逻辑关联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3.把握学术论著和科普作品在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表达技巧、语言风格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等方面的异同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.了解文章中介绍的科学知识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，感受文中所体现的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理性、严谨的科学精</a:t>
            </a:r>
            <a:endParaRPr lang="en-US" altLang="zh-CN" sz="2800" b="0" i="0" u="wavy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神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55_1#83938281a?pid=853046a05&amp;color=0,0,0&amp;vtp=1&amp;bt=1&amp;bbb=1&amp;hb=1"/>
          <p:cNvSpPr/>
          <p:nvPr/>
        </p:nvSpPr>
        <p:spPr>
          <a:xfrm>
            <a:off x="612648" y="468000"/>
            <a:ext cx="10963656" cy="24967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在一定程度上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我们可以理解为什么自然界处处充满着美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这很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大一部分应归功于自然选择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。（2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</a:t>
            </a:r>
            <a:endParaRPr lang="en-US" altLang="zh-CN" sz="2800" dirty="0"/>
          </a:p>
        </p:txBody>
      </p:sp>
      <p:sp>
        <p:nvSpPr>
          <p:cNvPr id="3" name="QB_7_AN.56_1#83938281a.blank?pid=853046a05&amp;color=0,0,0&amp;vpa=29&amp;vtp=1&amp;bbb=1&amp;hb=1"/>
          <p:cNvSpPr/>
          <p:nvPr/>
        </p:nvSpPr>
        <p:spPr>
          <a:xfrm>
            <a:off x="612648" y="1732920"/>
            <a:ext cx="10963656" cy="1201357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“在一定程度上”“很大一部分”分别表示程度和范围。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②作者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运用这些短语体现了语言的准确性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、严密性。（每点1分）</a:t>
            </a:r>
            <a:endParaRPr lang="en-US" altLang="zh-CN" sz="2800" dirty="0"/>
          </a:p>
        </p:txBody>
      </p:sp>
      <p:sp>
        <p:nvSpPr>
          <p:cNvPr id="4" name="QB_7_BD.55_1#83938281a?pid=853046a05&amp;color=0,0,0&amp;vtp=1&amp;bt=1&amp;bbb=1&amp;hb=1&amp;zzd= 1"/>
          <p:cNvSpPr/>
          <p:nvPr/>
        </p:nvSpPr>
        <p:spPr>
          <a:xfrm>
            <a:off x="1660430" y="11284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QB_7_BD.55_1#83938281a?pid=853046a05&amp;color=0,0,0&amp;vtp=1&amp;bt=1&amp;bbb=1&amp;hb=1&amp;zzd= 1"/>
          <p:cNvSpPr/>
          <p:nvPr/>
        </p:nvSpPr>
        <p:spPr>
          <a:xfrm>
            <a:off x="2016030" y="11284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QB_7_BD.55_1#83938281a?pid=853046a05&amp;color=0,0,0&amp;vtp=1&amp;bt=1&amp;bbb=1&amp;hb=1&amp;zzd= 1"/>
          <p:cNvSpPr/>
          <p:nvPr/>
        </p:nvSpPr>
        <p:spPr>
          <a:xfrm>
            <a:off x="2371630" y="11284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B_7_BD.55_1#83938281a?pid=853046a05&amp;color=0,0,0&amp;vtp=1&amp;bt=1&amp;bbb=1&amp;hb=1&amp;zzd= 1"/>
          <p:cNvSpPr/>
          <p:nvPr/>
        </p:nvSpPr>
        <p:spPr>
          <a:xfrm>
            <a:off x="2727230" y="11284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B_7_BD.55_1#83938281a?pid=853046a05&amp;color=0,0,0&amp;vtp=1&amp;bt=1&amp;bbb=1&amp;hb=1&amp;zzd= 1"/>
          <p:cNvSpPr/>
          <p:nvPr/>
        </p:nvSpPr>
        <p:spPr>
          <a:xfrm>
            <a:off x="3082830" y="11284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B_7_BD.55_1#83938281a?pid=853046a05&amp;color=0,0,0&amp;vtp=1&amp;bt=1&amp;bbb=1&amp;hb=1&amp;zzd= 1"/>
          <p:cNvSpPr/>
          <p:nvPr/>
        </p:nvSpPr>
        <p:spPr>
          <a:xfrm>
            <a:off x="3438430" y="11284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B_7_BD.55_1#83938281a?pid=853046a05&amp;color=0,0,0&amp;vtp=1&amp;bt=1&amp;bbb=1&amp;hb=1&amp;zzd= 1"/>
          <p:cNvSpPr/>
          <p:nvPr/>
        </p:nvSpPr>
        <p:spPr>
          <a:xfrm>
            <a:off x="11261630" y="11284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B_7_BD.55_1#83938281a?pid=853046a05&amp;color=0,0,0&amp;vtp=1&amp;bt=1&amp;bbb=1&amp;hb=1&amp;zzd= 1"/>
          <p:cNvSpPr/>
          <p:nvPr/>
        </p:nvSpPr>
        <p:spPr>
          <a:xfrm>
            <a:off x="771430" y="17761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B_7_BD.55_1#83938281a?pid=853046a05&amp;color=0,0,0&amp;vtp=1&amp;bt=1&amp;bbb=1&amp;hb=1&amp;zzd= 1"/>
          <p:cNvSpPr/>
          <p:nvPr/>
        </p:nvSpPr>
        <p:spPr>
          <a:xfrm>
            <a:off x="1127030" y="17761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B_7_BD.55_1#83938281a?pid=853046a05&amp;color=0,0,0&amp;vtp=1&amp;bt=1&amp;bbb=1&amp;hb=1&amp;zzd= 1"/>
          <p:cNvSpPr/>
          <p:nvPr/>
        </p:nvSpPr>
        <p:spPr>
          <a:xfrm>
            <a:off x="1482630" y="17761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QB_7_BD.55_1#83938281a?pid=853046a05&amp;color=0,0,0&amp;vtp=1&amp;bt=1&amp;bbb=1&amp;hb=1&amp;zzd= 1"/>
          <p:cNvSpPr/>
          <p:nvPr/>
        </p:nvSpPr>
        <p:spPr>
          <a:xfrm>
            <a:off x="1838230" y="17761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57_1#786e3fce0?pid=10c6f4f41&amp;color=0,0,0&amp;vtp=1&amp;bt=1&amp;bbb=1&amp;hb=1"/>
          <p:cNvSpPr/>
          <p:nvPr/>
        </p:nvSpPr>
        <p:spPr>
          <a:xfrm>
            <a:off x="612648" y="468000"/>
            <a:ext cx="10963656" cy="37921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自然科学论著的语言讲求准确、严密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，其中复杂的思路常常用长句来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。请说说你对下面这个长句的理解。（2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由于每个物种都有按照几何级数过度繁殖的趋向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而且各个物种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中变异了的后代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可以通过其习性及构造的多样化去占据自然条件下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多种多样的生活场所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以满足数量不断增加的需要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所以自然选择的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结果就更倾向于保存物种中那些最为歧异的后代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63_2#786e3fce0?pid=10c6f4f41&amp;color=0,0,0&amp;vtp=1&amp;bt=1&amp;bbb=1&amp;hb=1&amp;hltap=1"/>
          <p:cNvSpPr/>
          <p:nvPr/>
        </p:nvSpPr>
        <p:spPr>
          <a:xfrm>
            <a:off x="612648" y="493400"/>
            <a:ext cx="10963656" cy="24698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62_1#786e3fce0?pid=10c6f4f41&amp;color=0,0,0&amp;vtp=1&amp;bt=1&amp;bbb=1&amp;hb=1&amp;hla=1"/>
          <p:cNvSpPr/>
          <p:nvPr/>
        </p:nvSpPr>
        <p:spPr>
          <a:xfrm>
            <a:off x="612648" y="468000"/>
            <a:ext cx="10963656" cy="24205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这是一个多重复句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，最后一句是得出的结果，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前几个分句是原因，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分别从物种有过度繁殖的趋向、物种中变异的后代为满足数量不断增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加的需要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，通过各种手段占据生活场所等角度进行分析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，使结论更有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说服力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4280dc0bf?pid=10c6f4f41&amp;color=0,0,0&amp;vtp=1&amp;bt=1&amp;bbb=1&amp;hb=1"/>
          <p:cNvSpPr/>
          <p:nvPr/>
        </p:nvSpPr>
        <p:spPr>
          <a:xfrm>
            <a:off x="612648" y="468000"/>
            <a:ext cx="10963656" cy="44398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素养必备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如何读懂长句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对于复杂的长句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要抓住句子的主要成分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把握主要结构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特别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注意定语的修饰或限制作用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对于多重复句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要梳理出句子的层次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逐层分析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正确把握各分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句之间并列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递进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选择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顺承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转折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假设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条件等逻辑关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进而准确理解整个句子的意思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62_1#4b4448297?pid=10c6f4f41&amp;color=0,0,0&amp;vtp=1&amp;bt=1&amp;bbb=1&amp;hb=1&amp;hltap=1"/>
          <p:cNvSpPr/>
          <p:nvPr/>
        </p:nvSpPr>
        <p:spPr>
          <a:xfrm>
            <a:off x="612648" y="468000"/>
            <a:ext cx="10963656" cy="56067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本文主要运用了哪些论证方法？请结合课文内容简要说明。（4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63_1#4b4448297?pid=10c6f4f41&amp;color=0,0,0&amp;vtp=1&amp;bt=1&amp;bbb=1&amp;hb=1&amp;hla=1"/>
          <p:cNvSpPr/>
          <p:nvPr/>
        </p:nvSpPr>
        <p:spPr>
          <a:xfrm>
            <a:off x="612648" y="1086872"/>
            <a:ext cx="10963656" cy="49097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举例论证。列举自己在科学考察中发现的现象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，如一种像啄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木鸟形态的鸟却在地面上捕食昆虫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。②道理论证。引用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“自然界中没有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飞跃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”这一格言，证明自然选择学说的合理性。③对比论证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。将自然选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择学说、进化论能解释物种演化等自然现象与特殊创造行为学说不能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解释进行对比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，批驳了特殊创造行为学说，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使自己的观点得到巩固。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④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因果论证。文中运用大量表示因果关系的句式，如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“因为在物种形成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很活跃的地方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”“由于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所以自然选择的结果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”“既然</a:t>
            </a: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以某一地区的物种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”等。（每点1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368608c2d?pid=e4562b3b8&amp;color=0,173,163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任务三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学会阅读，撰写提要</a:t>
            </a:r>
            <a:endParaRPr lang="en-US" altLang="zh-CN" sz="3000" dirty="0"/>
          </a:p>
        </p:txBody>
      </p:sp>
      <p:sp>
        <p:nvSpPr>
          <p:cNvPr id="3" name="QB_6_BD.59_1#fbe2ee92e?pid=368608c2d&amp;color=0,0,0&amp;vtp=1&amp;bbb=1&amp;hb=1"/>
          <p:cNvSpPr/>
          <p:nvPr/>
        </p:nvSpPr>
        <p:spPr>
          <a:xfrm>
            <a:off x="612648" y="1125728"/>
            <a:ext cx="10963656" cy="24967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科学论文发表时，一般都有提要或摘要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，可以让读者迅速了解研究成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，也便于论文的归类、整理。请参考以上任务，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为本文写一段提要。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要求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：思路清晰，表意明确，语言简练，术语规范，200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个字左右。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63_2#fbe2ee92e?pid=368608c2d&amp;color=0,0,0&amp;vtp=1&amp;bt=1&amp;bbb=1&amp;hb=1&amp;hltap=1"/>
          <p:cNvSpPr/>
          <p:nvPr/>
        </p:nvSpPr>
        <p:spPr>
          <a:xfrm>
            <a:off x="612648" y="493400"/>
            <a:ext cx="10963656" cy="56067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62_1#fbe2ee92e?pid=368608c2d&amp;color=0,0,0&amp;vtp=1&amp;bt=1&amp;bbb=1&amp;hb=1&amp;hla=1"/>
          <p:cNvSpPr/>
          <p:nvPr/>
        </p:nvSpPr>
        <p:spPr>
          <a:xfrm>
            <a:off x="612648" y="468000"/>
            <a:ext cx="10963656" cy="564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示例）《自然选择的证明》以生物变异与自然选择为核心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，通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过地质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、生物、地理等多维证据，构建严密的进化理论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。文章阐释生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物变异的本质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，强调自然选择对物种适应与分化的驱动，以“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适者生存”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的逻辑贯穿论证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。运用化石过渡形态对比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、海岛生物分布分析等实证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方法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，结合假设推演，揭示物种起源动态过程。文章语言精准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，限定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词使用严谨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，长句逻辑缜密，体现了科学论述的客观性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。文章不仅颠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覆了神创论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，更确立了现代生物学基石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，展现了自然史观的解释力与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预见性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。（思路清晰2分，表意明确2分，语言简练2分，术语规范2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符合字数要求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1275c47b4?pid=e4562b3b8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思维发展与提升</a:t>
            </a:r>
            <a:endParaRPr lang="en-US" altLang="zh-CN" sz="3200" dirty="0"/>
          </a:p>
        </p:txBody>
      </p:sp>
      <p:sp>
        <p:nvSpPr>
          <p:cNvPr id="3" name="QB_6_BD.60_1#dc8fa2cdc?pid=1275c47b4&amp;color=0,0,0&amp;vtp=1&amp;bbb=1&amp;hb=1"/>
          <p:cNvSpPr/>
          <p:nvPr/>
        </p:nvSpPr>
        <p:spPr>
          <a:xfrm>
            <a:off x="612648" y="1181724"/>
            <a:ext cx="10963656" cy="18490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常言说：仁者见仁，智者见智。对达尔文在《物种起源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》中提出的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物竞天择，适者生存”这一观点，你如何看待？请谈谈你的看法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，并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说明理由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。（5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63_2#dc8fa2cdc?pid=1275c47b4&amp;color=0,0,0&amp;vtp=1&amp;bt=1&amp;bbb=1&amp;hb=1&amp;hltap=1"/>
          <p:cNvSpPr/>
          <p:nvPr/>
        </p:nvSpPr>
        <p:spPr>
          <a:xfrm>
            <a:off x="612648" y="493400"/>
            <a:ext cx="10963656" cy="563848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62_1#dc8fa2cdc?pid=1275c47b4&amp;color=0,0,0&amp;vtp=1&amp;bt=1&amp;bbb=1&amp;hb=1&amp;hla=1"/>
          <p:cNvSpPr/>
          <p:nvPr/>
        </p:nvSpPr>
        <p:spPr>
          <a:xfrm>
            <a:off x="612648" y="468000"/>
            <a:ext cx="10963656" cy="56749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示例1）我赞同这个观点。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世界上的生物从诞生的那刻开始，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就经历着被环境选择的过程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，这是谁都不能改变的。弱者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，不可避免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地要被淘汰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。能在残酷的竞争中牢牢站稳脚跟的，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才是真正的强者，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它们经历了种种磨难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，最终得以生存。正是所谓“物竞天择，适者生存”。</a:t>
            </a:r>
            <a:endParaRPr lang="en-US" altLang="zh-CN" sz="2800" dirty="0"/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示例2）我不赞同这个观点。“物竞天择，适者生存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”，从自然生物的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领域来说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，更多的是在强调自然环境对物种繁衍与进化的影响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。而在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当今的社会环境中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，人类对物种繁衍生息的影响已经越来越大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，甚至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对物种的繁衍生息起到了决定性作用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。可以说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，一个物种能否继续生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存繁衍下去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，与人类有着直接的关系。所以，“物竞天择，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适者生存”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的自然法则已经演变为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“物竞人择，适者生存”。（明确观点1分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，说明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理由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7735e5430.fixed?pid=ae0142e23&amp;color=0,173,163&amp;vtp=1&amp;bbb=1"/>
          <p:cNvSpPr/>
          <p:nvPr/>
        </p:nvSpPr>
        <p:spPr>
          <a:xfrm>
            <a:off x="877824" y="2624328"/>
            <a:ext cx="10981944" cy="72237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l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第四单元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科学与文化论著研习——求真求实</a:t>
            </a:r>
            <a:endParaRPr lang="en-US" altLang="zh-CN" sz="4000" dirty="0"/>
          </a:p>
        </p:txBody>
      </p:sp>
      <p:sp>
        <p:nvSpPr>
          <p:cNvPr id="3" name="C_3#7735e5430"/>
          <p:cNvSpPr/>
          <p:nvPr/>
        </p:nvSpPr>
        <p:spPr>
          <a:xfrm>
            <a:off x="877824" y="3419856"/>
            <a:ext cx="8997696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_3#7735e5430.fixed?pid=ae0142e23&amp;color=0,173,163&amp;vtp=1&amp;bbb=1"/>
              <p:cNvSpPr/>
              <p:nvPr/>
            </p:nvSpPr>
            <p:spPr>
              <a:xfrm>
                <a:off x="877824" y="3493008"/>
                <a:ext cx="10981944" cy="101904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32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第13课</a:t>
                </a:r>
                <a:r>
                  <a:rPr lang="en-US" altLang="zh-CN" sz="3200" b="0" i="0" dirty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32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自然选择的证明</a:t>
                </a:r>
                <a:r>
                  <a:rPr lang="en-US" altLang="zh-CN" sz="3200" b="0" i="0" dirty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3200" b="0" i="1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3200" b="0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3200" b="0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32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宇宙的边疆</a:t>
                </a:r>
                <a:endParaRPr lang="en-US" altLang="zh-CN" sz="3200" dirty="0"/>
              </a:p>
            </p:txBody>
          </p:sp>
        </mc:Choice>
        <mc:Fallback>
          <p:sp>
            <p:nvSpPr>
              <p:cNvPr id="4" name="C_3#7735e5430.fixed?pid=ae0142e23&amp;color=0,173,163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7824" y="3493008"/>
                <a:ext cx="10981944" cy="1019048"/>
              </a:xfrm>
              <a:prstGeom prst="rect">
                <a:avLst/>
              </a:prstGeom>
              <a:blipFill rotWithShape="1">
                <a:blip r:embed="rId1"/>
                <a:stretch>
                  <a:fillRect l="-2" t="-1795" r="5" b="3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_3_BD#7735e5430.fixed?pid=ae0142e23&amp;color=0,173,163&amp;vtp=1&amp;bbb=1"/>
          <p:cNvSpPr/>
          <p:nvPr/>
        </p:nvSpPr>
        <p:spPr>
          <a:xfrm>
            <a:off x="877824" y="4142232"/>
            <a:ext cx="10981944" cy="101904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课时1</a:t>
            </a:r>
            <a:r>
              <a:rPr lang="en-US" altLang="zh-CN" sz="3200" b="0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2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自然选择的证明</a:t>
            </a:r>
            <a:endParaRPr lang="en-US" altLang="zh-CN" sz="3200" dirty="0"/>
          </a:p>
        </p:txBody>
      </p:sp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目录1:bcbfb5823?lid=bcbfb5823&amp;cid=bcbfb5823&amp;tib=255,255,255&amp;vtp=1" descr="preencoded.png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2487168"/>
            <a:ext cx="429768" cy="429768"/>
          </a:xfrm>
          <a:prstGeom prst="rect">
            <a:avLst/>
          </a:prstGeom>
        </p:spPr>
      </p:pic>
      <p:sp>
        <p:nvSpPr>
          <p:cNvPr id="3" name="C_1#目录1:bcbfb5823?lid=bcbfb5823&amp;cid=bcbfb5823&amp;vtp=1&amp;bt=1&amp;bbb=1">
            <a:hlinkClick r:id="rId1" action="ppaction://hlinksldjump"/>
          </p:cNvPr>
          <p:cNvSpPr/>
          <p:nvPr/>
        </p:nvSpPr>
        <p:spPr>
          <a:xfrm>
            <a:off x="3776472" y="2432304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自主学习·悟新知</a:t>
            </a:r>
            <a:endParaRPr lang="en-US" altLang="zh-CN" sz="3050" dirty="0"/>
          </a:p>
        </p:txBody>
      </p:sp>
      <p:pic>
        <p:nvPicPr>
          <p:cNvPr id="4" name="C_1#目录1:bcbfb5823?lid=e4562b3b8&amp;cid=e4562b3b8&amp;tib=255,255,255&amp;vtp=1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3383280"/>
            <a:ext cx="429768" cy="429768"/>
          </a:xfrm>
          <a:prstGeom prst="rect">
            <a:avLst/>
          </a:prstGeom>
        </p:spPr>
      </p:pic>
      <p:sp>
        <p:nvSpPr>
          <p:cNvPr id="5" name="C_1#目录1:bcbfb5823?lid=e4562b3b8&amp;cid=e4562b3b8&amp;vtp=1&amp;bbb=1">
            <a:hlinkClick r:id="rId3" action="ppaction://hlinksldjump"/>
          </p:cNvPr>
          <p:cNvSpPr/>
          <p:nvPr/>
        </p:nvSpPr>
        <p:spPr>
          <a:xfrm>
            <a:off x="3776472" y="3328416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合作探究·提能力</a:t>
            </a:r>
            <a:endParaRPr lang="en-US" altLang="zh-CN" sz="3050" dirty="0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bcbfb5823.fixed?pid=7735e5430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自主学习·悟新知</a:t>
            </a:r>
            <a:endParaRPr lang="en-US" altLang="zh-CN" sz="4000" dirty="0"/>
          </a:p>
        </p:txBody>
      </p:sp>
      <p:sp>
        <p:nvSpPr>
          <p:cNvPr id="3" name="C_4#bcbfb5823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f8b3afb25?pid=bcbfb5823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一、作者名片</a:t>
            </a:r>
            <a:endParaRPr lang="en-US" altLang="zh-CN" sz="3000" dirty="0"/>
          </a:p>
        </p:txBody>
      </p:sp>
      <p:pic>
        <p:nvPicPr>
          <p:cNvPr id="3" name="P_6_BD#434197c3a?htil=1&amp;pid=f8b3afb25&amp;color=0,0,0&amp;tib=255,255,255&amp;vtp=1&amp;hs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82912" y="1281557"/>
            <a:ext cx="1984248" cy="2688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6_BD#434197c3a?htil=1&amp;pid=f8b3afb25&amp;color=0,0,0&amp;vtp=1&amp;bbb=1&amp;hb=1&amp;hs=1"/>
          <p:cNvSpPr/>
          <p:nvPr/>
        </p:nvSpPr>
        <p:spPr>
          <a:xfrm>
            <a:off x="612648" y="1135253"/>
            <a:ext cx="8851392" cy="31589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达尔文（1809—1882），全名查尔斯·罗伯特·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达尔文，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英国博物学家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，进化论的奠基人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。达尔文从小就爱采集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矿物和植物标本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。1831年毕业于剑桥大学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，同年参加环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绕世界的考察航行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。其后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，他在多病的情况下坚持整理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了考察中收集的大量资料，陆续发表了有关生物学及地</a:t>
            </a:r>
            <a:endParaRPr lang="en-US" altLang="zh-CN" sz="2800" dirty="0"/>
          </a:p>
        </p:txBody>
      </p:sp>
      <p:sp>
        <p:nvSpPr>
          <p:cNvPr id="6" name="P_6_BD#434197c3a?htil=1&amp;pid=f8b3afb25&amp;color=0,0,0&amp;vtp=1&amp;bbb=1&amp;hb=1&amp;hs=1"/>
          <p:cNvSpPr/>
          <p:nvPr/>
        </p:nvSpPr>
        <p:spPr>
          <a:xfrm>
            <a:off x="611994" y="4338510"/>
            <a:ext cx="10968012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质学的考察报告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。1859年11月24日出版的《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物种起源》，充分论证了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生物在不断进化的观点，在社会上引起极大反响。达尔文善于运用科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434197c3a?htil=1&amp;pid=f8b3afb25&amp;color=0,0,0&amp;vtp=1&amp;bbb=1&amp;hb=1&amp;hs=1"/>
          <p:cNvSpPr/>
          <p:nvPr/>
        </p:nvSpPr>
        <p:spPr>
          <a:xfrm>
            <a:off x="611994" y="468000"/>
            <a:ext cx="10968012" cy="12158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学考察得来的事实，阐述生物进化的一般原理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并进行分析和推论，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论证严密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3" name="P_6_BD#434197c3a?pid=f8b3afb25&amp;color=0,0,0&amp;vtp=1&amp;bbb=1&amp;hb=1"/>
          <p:cNvSpPr/>
          <p:nvPr/>
        </p:nvSpPr>
        <p:spPr>
          <a:xfrm>
            <a:off x="612648" y="1757235"/>
            <a:ext cx="10963656" cy="12158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代表作品：《物种起源》《动物和植物在家养下的变异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》《人类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的由来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》等。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229536702?pid=bcbfb5823&amp;color=0,0,0&amp;vtp=1&amp;bt=1&amp;bbb=1"/>
          <p:cNvSpPr/>
          <p:nvPr/>
        </p:nvSpPr>
        <p:spPr>
          <a:xfrm>
            <a:off x="612648" y="466344"/>
            <a:ext cx="10963656" cy="6127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4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二、写作背景</a:t>
            </a:r>
            <a:endParaRPr lang="en-US" altLang="zh-CN" sz="3000" dirty="0"/>
          </a:p>
        </p:txBody>
      </p:sp>
      <p:sp>
        <p:nvSpPr>
          <p:cNvPr id="3" name="P_6_BD#ecc0f4446?pid=229536702&amp;color=0,0,0&amp;vtp=1&amp;bbb=1&amp;hb=1"/>
          <p:cNvSpPr/>
          <p:nvPr/>
        </p:nvSpPr>
        <p:spPr>
          <a:xfrm>
            <a:off x="612648" y="1144778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1831年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，剑桥大学植物学教授亨斯洛推荐达尔文参加贝格尔舰环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绕世界的考察航行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。这次考察航行彻底改变了达尔文的一生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，使他在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生物学研究上更进了一步。达尔文跟随贝格尔舰先在南美洲东海岸的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巴西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、阿根廷等地和西海岸及相邻的岛屿上考察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，然后跨太平洋至大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洋洲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，继而越过印度洋到达南非，再绕好望角经大西洋回到巴西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后返抵英国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。达尔文沿途考察各地的地质、动植物的特性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，采集了无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数的标本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，并做了详细的观察笔记。在环球航行的过程中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，他发现每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8108</Words>
  <Application>WPS 演示</Application>
  <PresentationFormat>宽屏</PresentationFormat>
  <Paragraphs>407</Paragraphs>
  <Slides>38</Slides>
  <Notes>35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38</vt:i4>
      </vt:variant>
    </vt:vector>
  </HeadingPairs>
  <TitlesOfParts>
    <vt:vector size="54" baseType="lpstr">
      <vt:lpstr>Arial</vt:lpstr>
      <vt:lpstr>宋体</vt:lpstr>
      <vt:lpstr>Wingdings</vt:lpstr>
      <vt:lpstr>Times New Roman</vt:lpstr>
      <vt:lpstr>微软雅黑</vt:lpstr>
      <vt:lpstr>Times New Roman</vt:lpstr>
      <vt:lpstr>方正粗等线简体</vt:lpstr>
      <vt:lpstr>宋体</vt:lpstr>
      <vt:lpstr>Cambria Math</vt:lpstr>
      <vt:lpstr>Calibri</vt:lpstr>
      <vt:lpstr>Arial Unicode MS</vt:lpstr>
      <vt:lpstr>等线</vt:lpstr>
      <vt:lpstr>Calibri</vt:lpstr>
      <vt:lpstr>楷体</vt:lpstr>
      <vt:lpstr/>
      <vt:lpstr>1_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曲一线</cp:lastModifiedBy>
  <cp:revision>4</cp:revision>
  <dcterms:created xsi:type="dcterms:W3CDTF">2025-07-25T03:43:00Z</dcterms:created>
  <dcterms:modified xsi:type="dcterms:W3CDTF">2025-09-04T03:54:00Z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2EF0D7285EE14DB1A9F94DF59C29F16E_12</vt:lpwstr>
  </property>
  <property fmtid="{D5CDD505-2E9C-101B-9397-08002B2CF9AE}" pid="3" name="KSOProductBuildVer">
    <vt:lpwstr>2052-12.1.0.22529</vt:lpwstr>
  </property>
</Properties>
</file>